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2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-108" y="-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6DE5-6281-433C-99C0-AC507F23241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9F6E-C194-4148-81B6-8FAAD2E8EBC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07852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6DE5-6281-433C-99C0-AC507F23241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9F6E-C194-4148-81B6-8FAAD2E8EB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563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6DE5-6281-433C-99C0-AC507F23241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9F6E-C194-4148-81B6-8FAAD2E8EB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8090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6DE5-6281-433C-99C0-AC507F23241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9F6E-C194-4148-81B6-8FAAD2E8EB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068406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6DE5-6281-433C-99C0-AC507F23241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9F6E-C194-4148-81B6-8FAAD2E8EB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6884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6DE5-6281-433C-99C0-AC507F23241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9F6E-C194-4148-81B6-8FAAD2E8EB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524015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6DE5-6281-433C-99C0-AC507F23241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9F6E-C194-4148-81B6-8FAAD2E8EB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0158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6DE5-6281-433C-99C0-AC507F23241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9F6E-C194-4148-81B6-8FAAD2E8EB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91511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6DE5-6281-433C-99C0-AC507F23241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9F6E-C194-4148-81B6-8FAAD2E8EB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7093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6DE5-6281-433C-99C0-AC507F23241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9F6E-C194-4148-81B6-8FAAD2E8EB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977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6DE5-6281-433C-99C0-AC507F23241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9F6E-C194-4148-81B6-8FAAD2E8EB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948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6DE5-6281-433C-99C0-AC507F23241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9F6E-C194-4148-81B6-8FAAD2E8EB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8299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6DE5-6281-433C-99C0-AC507F23241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9F6E-C194-4148-81B6-8FAAD2E8EB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668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6DE5-6281-433C-99C0-AC507F23241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9F6E-C194-4148-81B6-8FAAD2E8EB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5799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6DE5-6281-433C-99C0-AC507F23241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9F6E-C194-4148-81B6-8FAAD2E8EB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923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6DE5-6281-433C-99C0-AC507F23241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9F6E-C194-4148-81B6-8FAAD2E8EB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562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6DE5-6281-433C-99C0-AC507F23241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9F6E-C194-4148-81B6-8FAAD2E8EB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2873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accent1">
                <a:lumMod val="20000"/>
                <a:lumOff val="80000"/>
              </a:schemeClr>
            </a:gs>
            <a:gs pos="57000">
              <a:schemeClr val="accent1">
                <a:lumMod val="40000"/>
                <a:lumOff val="60000"/>
              </a:schemeClr>
            </a:gs>
            <a:gs pos="77000">
              <a:schemeClr val="accent1">
                <a:lumMod val="40000"/>
                <a:lumOff val="60000"/>
              </a:schemeClr>
            </a:gs>
            <a:gs pos="8000">
              <a:schemeClr val="tx1"/>
            </a:gs>
            <a:gs pos="90000">
              <a:schemeClr val="accent1">
                <a:lumMod val="20000"/>
                <a:lumOff val="80000"/>
              </a:schemeClr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E606DE5-6281-433C-99C0-AC507F23241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CEF9F6E-C194-4148-81B6-8FAAD2E8EB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3013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44000">
              <a:schemeClr val="accent1">
                <a:lumMod val="20000"/>
                <a:lumOff val="80000"/>
              </a:schemeClr>
            </a:gs>
            <a:gs pos="57000">
              <a:schemeClr val="accent1">
                <a:lumMod val="40000"/>
                <a:lumOff val="60000"/>
              </a:schemeClr>
            </a:gs>
            <a:gs pos="77000">
              <a:schemeClr val="accent1">
                <a:lumMod val="40000"/>
                <a:lumOff val="60000"/>
              </a:schemeClr>
            </a:gs>
            <a:gs pos="8000">
              <a:schemeClr val="tx1"/>
            </a:gs>
            <a:gs pos="90000">
              <a:schemeClr val="accent1">
                <a:lumMod val="20000"/>
                <a:lumOff val="80000"/>
              </a:schemeClr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22509" y="2586728"/>
            <a:ext cx="556881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002060"/>
              </a:buClr>
              <a:buFont typeface="Century Gothic" panose="020B0502020202020204" pitchFamily="34" charset="0"/>
              <a:buChar char="►"/>
            </a:pPr>
            <a:r>
              <a:rPr lang="ru-RU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Акты вандализма по политическим, националистическим и религиозным мотивам </a:t>
            </a:r>
          </a:p>
          <a:p>
            <a:pPr marL="285750" indent="-285750" algn="just">
              <a:buClr>
                <a:srgbClr val="002060"/>
              </a:buClr>
              <a:buFont typeface="Century Gothic" panose="020B0502020202020204" pitchFamily="34" charset="0"/>
              <a:buChar char="►"/>
            </a:pPr>
            <a:r>
              <a:rPr lang="ru-RU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Провокация беспорядков </a:t>
            </a:r>
          </a:p>
          <a:p>
            <a:pPr marL="285750" indent="-285750" algn="just">
              <a:buClr>
                <a:srgbClr val="002060"/>
              </a:buClr>
              <a:buFont typeface="Century Gothic" panose="020B0502020202020204" pitchFamily="34" charset="0"/>
              <a:buChar char="►"/>
            </a:pPr>
            <a:r>
              <a:rPr lang="ru-RU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Террористические акты </a:t>
            </a:r>
          </a:p>
          <a:p>
            <a:pPr marL="285750" indent="-285750" algn="just">
              <a:buClr>
                <a:srgbClr val="002060"/>
              </a:buClr>
              <a:buFont typeface="Century Gothic" panose="020B0502020202020204" pitchFamily="34" charset="0"/>
              <a:buChar char="►"/>
            </a:pPr>
            <a:r>
              <a:rPr lang="ru-RU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Возбуждение расовой, религиозной и национальной розни</a:t>
            </a:r>
          </a:p>
          <a:p>
            <a:pPr marL="285750" indent="-285750" algn="just">
              <a:buClr>
                <a:srgbClr val="002060"/>
              </a:buClr>
              <a:buFont typeface="Century Gothic" panose="020B0502020202020204" pitchFamily="34" charset="0"/>
              <a:buChar char="►"/>
            </a:pPr>
            <a:r>
              <a:rPr lang="ru-RU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Публичные призывы к осуществлению данной деятельности</a:t>
            </a:r>
          </a:p>
          <a:p>
            <a:pPr marL="285750" indent="-285750" algn="just">
              <a:buClr>
                <a:srgbClr val="002060"/>
              </a:buClr>
              <a:buFont typeface="Century Gothic" panose="020B0502020202020204" pitchFamily="34" charset="0"/>
              <a:buChar char="►"/>
            </a:pPr>
            <a:r>
              <a:rPr lang="ru-RU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Финансирование либо иное содействие в организации, подготовке и совершении данной деятельности </a:t>
            </a:r>
            <a:endParaRPr lang="ru-RU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42678" y="387295"/>
            <a:ext cx="704776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Прокуратура разъясняет</a:t>
            </a:r>
            <a:endParaRPr lang="ru-RU" sz="4800" b="0" u="heavy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>
                <a:solidFill>
                  <a:srgbClr val="C00000"/>
                </a:solidFill>
              </a:u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8665" y="1656397"/>
            <a:ext cx="3593978" cy="3970318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280 УК РФ </a:t>
            </a:r>
            <a:r>
              <a:rPr lang="ru-RU" sz="160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Публичные призывы к осуществлению экстремистской деятельности</a:t>
            </a:r>
            <a:endParaRPr lang="ru-RU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282 УК РФ </a:t>
            </a:r>
            <a:r>
              <a:rPr lang="ru-RU" sz="160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Возбуждение ненависти либо вражды, а равно унижение человеческого достоинства </a:t>
            </a:r>
            <a:endParaRPr lang="ru-RU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282.1 УК РФ </a:t>
            </a:r>
            <a:r>
              <a:rPr lang="ru-RU" sz="160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Организация экстремистского сообщества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282.2 УК РФ </a:t>
            </a:r>
            <a:r>
              <a:rPr lang="ru-RU" sz="160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Организация деятельности экстремистской организации 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282.3 УК РФ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Финансирование экстремистской деятельности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81191" y="4201507"/>
            <a:ext cx="1836489" cy="1477328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13.15</a:t>
            </a:r>
            <a:r>
              <a:rPr lang="ru-RU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КоАП РФ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13.37</a:t>
            </a:r>
            <a:r>
              <a:rPr lang="ru-RU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КоАП РФ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20.3</a:t>
            </a:r>
            <a:r>
              <a:rPr lang="ru-RU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ru-RU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КоАП РФ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20.29</a:t>
            </a:r>
            <a:r>
              <a:rPr lang="ru-RU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КоАП РФ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338665" y="5585734"/>
            <a:ext cx="294830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800" b="0" u="sng" cap="none" spc="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>
                  <a:solidFill>
                    <a:schemeClr val="bg1"/>
                  </a:solidFill>
                </a:uFill>
                <a:latin typeface="Cambria Math" panose="02040503050406030204" pitchFamily="18" charset="0"/>
                <a:ea typeface="Cambria Math" panose="02040503050406030204" pitchFamily="18" charset="0"/>
              </a:rPr>
              <a:t>УГОЛОВНАЯ </a:t>
            </a:r>
          </a:p>
          <a:p>
            <a:r>
              <a:rPr lang="ru-RU" sz="2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ответственность</a:t>
            </a:r>
            <a:endParaRPr lang="ru-RU" sz="28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148738" y="5726049"/>
            <a:ext cx="3864904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2800" u="sng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>
                  <a:solidFill>
                    <a:schemeClr val="bg1"/>
                  </a:solidFill>
                </a:uFill>
                <a:latin typeface="Cambria Math" panose="02040503050406030204" pitchFamily="18" charset="0"/>
                <a:ea typeface="Cambria Math" panose="02040503050406030204" pitchFamily="18" charset="0"/>
              </a:rPr>
              <a:t>АДМИНИСТРАТИВНАЯ</a:t>
            </a:r>
            <a:endParaRPr lang="ru-RU" sz="2800" b="0" u="sng" cap="none" spc="0" dirty="0" smtClean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>
                <a:solidFill>
                  <a:schemeClr val="bg1"/>
                </a:solidFill>
              </a:u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r"/>
            <a:r>
              <a:rPr lang="ru-RU" sz="2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ответственность</a:t>
            </a:r>
            <a:endParaRPr lang="ru-RU" sz="28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17138" y="1395734"/>
            <a:ext cx="567418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u="sng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>
                  <a:solidFill>
                    <a:schemeClr val="bg1"/>
                  </a:solidFill>
                </a:uFill>
                <a:latin typeface="Cambria Math" panose="02040503050406030204" pitchFamily="18" charset="0"/>
                <a:ea typeface="Cambria Math" panose="02040503050406030204" pitchFamily="18" charset="0"/>
              </a:rPr>
              <a:t>Экстремизм – </a:t>
            </a:r>
          </a:p>
          <a:p>
            <a:pPr algn="ctr"/>
            <a:r>
              <a:rPr lang="ru-RU" sz="3200" u="sng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>
                  <a:solidFill>
                    <a:schemeClr val="bg1"/>
                  </a:solidFill>
                </a:uFill>
                <a:latin typeface="Cambria Math" panose="02040503050406030204" pitchFamily="18" charset="0"/>
                <a:ea typeface="Cambria Math" panose="02040503050406030204" pitchFamily="18" charset="0"/>
              </a:rPr>
              <a:t>это преступление</a:t>
            </a:r>
            <a:endParaRPr lang="ru-RU" sz="32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659592" y="262989"/>
            <a:ext cx="2185208" cy="232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7398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2388" y="1583051"/>
            <a:ext cx="9937932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Собрания, митинги, демонстрации, шествия,  пикетирования должны быть </a:t>
            </a:r>
            <a:r>
              <a:rPr lang="ru-RU" sz="2400" b="1" u="sng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>
                  <a:solidFill>
                    <a:srgbClr val="FF0000"/>
                  </a:solidFill>
                </a:uFill>
                <a:latin typeface="Cambria" panose="02040503050406030204" pitchFamily="18" charset="0"/>
                <a:cs typeface="Times New Roman" panose="02020603050405020304" pitchFamily="18" charset="0"/>
              </a:rPr>
              <a:t>санкционированы,</a:t>
            </a:r>
            <a:r>
              <a:rPr lang="ru-RU" sz="2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  то есть предварительно согласованы </a:t>
            </a:r>
          </a:p>
          <a:p>
            <a:pPr algn="ctr"/>
            <a:r>
              <a:rPr lang="ru-RU" sz="2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с исполнительным органом власти.</a:t>
            </a:r>
          </a:p>
          <a:p>
            <a:pPr algn="ctr"/>
            <a:endParaRPr lang="ru-RU" sz="2000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n w="0"/>
                <a:solidFill>
                  <a:schemeClr val="bg1">
                    <a:lumMod val="95000"/>
                    <a:lumOff val="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За участие в несанкционированных указанных массовых мероприятиях установлена </a:t>
            </a:r>
            <a:r>
              <a:rPr lang="ru-RU" sz="2000" b="1" dirty="0" smtClean="0">
                <a:ln w="0"/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ответственность</a:t>
            </a:r>
            <a:endParaRPr lang="ru-RU" sz="2000" b="1" cap="none" spc="0" dirty="0">
              <a:ln w="0"/>
              <a:solidFill>
                <a:srgbClr val="FF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3253" y="3637341"/>
            <a:ext cx="40294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АДМИНИСТРАТИВНАЯ</a:t>
            </a:r>
          </a:p>
          <a:p>
            <a:pPr algn="just"/>
            <a:r>
              <a:rPr lang="ru-RU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Ст. </a:t>
            </a:r>
            <a:r>
              <a:rPr lang="ru-RU" b="1" u="sng" dirty="0">
                <a:solidFill>
                  <a:schemeClr val="bg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20.2 КоАП </a:t>
            </a:r>
            <a:r>
              <a:rPr lang="ru-RU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РФ </a:t>
            </a:r>
          </a:p>
          <a:p>
            <a:pPr algn="just"/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Нарушение 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установленного порядка организации либо проведения собрания, митинга, демонстрации, шествия или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пикетировании</a:t>
            </a:r>
          </a:p>
          <a:p>
            <a:pPr algn="just"/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Влечет 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наложение административного штрафа на граждан в размере 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до 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трехсот тысяч 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рублей.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87640" y="3637341"/>
            <a:ext cx="38404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УГОЛОВНАЯ </a:t>
            </a:r>
          </a:p>
          <a:p>
            <a:pPr algn="just"/>
            <a:r>
              <a:rPr lang="ru-RU" b="1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Ст. 212.1</a:t>
            </a:r>
            <a:r>
              <a:rPr lang="ru-RU" b="1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ru-RU" b="1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УК РФ 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Cambria" panose="02040503050406030204" pitchFamily="18" charset="0"/>
              </a:rPr>
              <a:t>Неоднократное </a:t>
            </a:r>
            <a:r>
              <a:rPr lang="ru-RU" dirty="0">
                <a:solidFill>
                  <a:schemeClr val="bg1"/>
                </a:solidFill>
                <a:latin typeface="Cambria" panose="02040503050406030204" pitchFamily="18" charset="0"/>
              </a:rPr>
              <a:t>нарушение установленного порядка организации либо проведения собрания, митинга, демонстрации, шествия или </a:t>
            </a:r>
            <a:r>
              <a:rPr lang="ru-RU" dirty="0" smtClean="0">
                <a:solidFill>
                  <a:schemeClr val="bg1"/>
                </a:solidFill>
                <a:latin typeface="Cambria" panose="02040503050406030204" pitchFamily="18" charset="0"/>
              </a:rPr>
              <a:t>пикетирования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Cambria" panose="02040503050406030204" pitchFamily="18" charset="0"/>
              </a:rPr>
              <a:t>Предусматривает наказание до </a:t>
            </a:r>
            <a:r>
              <a:rPr lang="ru-RU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5 лет </a:t>
            </a:r>
            <a:r>
              <a:rPr lang="ru-RU" b="1" smtClean="0">
                <a:solidFill>
                  <a:schemeClr val="bg1"/>
                </a:solidFill>
                <a:latin typeface="Cambria" panose="02040503050406030204" pitchFamily="18" charset="0"/>
              </a:rPr>
              <a:t>лишения </a:t>
            </a:r>
            <a:r>
              <a:rPr lang="ru-RU" b="1" smtClean="0">
                <a:solidFill>
                  <a:schemeClr val="bg1"/>
                </a:solidFill>
                <a:latin typeface="Cambria" panose="02040503050406030204" pitchFamily="18" charset="0"/>
              </a:rPr>
              <a:t>свободы.</a:t>
            </a:r>
            <a:endParaRPr lang="ru-RU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98" y="3320250"/>
            <a:ext cx="3746957" cy="321950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9373" y="241815"/>
            <a:ext cx="7608467" cy="134123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7880" y="195335"/>
            <a:ext cx="2182557" cy="232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5556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Бегущая строка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182</TotalTime>
  <Words>196</Words>
  <Application>Microsoft Office PowerPoint</Application>
  <PresentationFormat>Произвольный</PresentationFormat>
  <Paragraphs>35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Сектор</vt:lpstr>
      <vt:lpstr>Слайд 1</vt:lpstr>
      <vt:lpstr>Слайд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111</cp:lastModifiedBy>
  <cp:revision>28</cp:revision>
  <dcterms:created xsi:type="dcterms:W3CDTF">2022-03-24T08:03:08Z</dcterms:created>
  <dcterms:modified xsi:type="dcterms:W3CDTF">2022-04-04T04:32:05Z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-542567260</vt:i4>
  </property>
  <property fmtid="{D5CDD505-2E9C-101B-9397-08002B2CF9AE}" pid="3" name="_NewReviewCycle">
    <vt:lpwstr/>
  </property>
  <property fmtid="{D5CDD505-2E9C-101B-9397-08002B2CF9AE}" pid="4" name="_EmailSubject">
    <vt:lpwstr>Плакаты для правового просвещения</vt:lpwstr>
  </property>
  <property fmtid="{D5CDD505-2E9C-101B-9397-08002B2CF9AE}" pid="5" name="_AuthorEmail">
    <vt:lpwstr>moshkopro@54.mailop.ru</vt:lpwstr>
  </property>
  <property fmtid="{D5CDD505-2E9C-101B-9397-08002B2CF9AE}" pid="6" name="_AuthorEmailDisplayName">
    <vt:lpwstr>Мошковский Район 54.mailop.ru</vt:lpwstr>
  </property>
</Properties>
</file>